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Montserrat Bold" panose="020B0604020202020204" charset="0"/>
      <p:regular r:id="rId5"/>
    </p:embeddedFont>
    <p:embeddedFont>
      <p:font typeface="Kollektif" panose="020B0604020202020204" charset="0"/>
      <p:regular r:id="rId6"/>
    </p:embeddedFont>
    <p:embeddedFont>
      <p:font typeface="Kollektif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3" d="100"/>
          <a:sy n="73" d="100"/>
        </p:scale>
        <p:origin x="-5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svg"/><Relationship Id="rId21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64113" y="9516420"/>
            <a:ext cx="1359773" cy="770580"/>
          </a:xfrm>
          <a:custGeom>
            <a:avLst/>
            <a:gdLst/>
            <a:ahLst/>
            <a:cxnLst/>
            <a:rect l="l" t="t" r="r" b="b"/>
            <a:pathLst>
              <a:path w="1359773" h="4703618">
                <a:moveTo>
                  <a:pt x="0" y="0"/>
                </a:moveTo>
                <a:lnTo>
                  <a:pt x="1359774" y="0"/>
                </a:lnTo>
                <a:lnTo>
                  <a:pt x="1359774" y="4703618"/>
                </a:lnTo>
                <a:lnTo>
                  <a:pt x="0" y="4703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71593" y="2699806"/>
            <a:ext cx="12344814" cy="6955249"/>
          </a:xfrm>
          <a:custGeom>
            <a:avLst/>
            <a:gdLst/>
            <a:ahLst/>
            <a:cxnLst/>
            <a:rect l="l" t="t" r="r" b="b"/>
            <a:pathLst>
              <a:path w="12344814" h="6955249">
                <a:moveTo>
                  <a:pt x="0" y="0"/>
                </a:moveTo>
                <a:lnTo>
                  <a:pt x="12344814" y="0"/>
                </a:lnTo>
                <a:lnTo>
                  <a:pt x="12344814" y="6955249"/>
                </a:lnTo>
                <a:lnTo>
                  <a:pt x="0" y="69552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" y="827583"/>
            <a:ext cx="5658730" cy="1140209"/>
            <a:chOff x="0" y="0"/>
            <a:chExt cx="8908880" cy="1520278"/>
          </a:xfrm>
        </p:grpSpPr>
        <p:sp>
          <p:nvSpPr>
            <p:cNvPr id="5" name="Freeform 5"/>
            <p:cNvSpPr/>
            <p:nvPr/>
          </p:nvSpPr>
          <p:spPr>
            <a:xfrm rot="-5400000">
              <a:off x="5519329" y="-1869273"/>
              <a:ext cx="1520278" cy="5258824"/>
            </a:xfrm>
            <a:custGeom>
              <a:avLst/>
              <a:gdLst/>
              <a:ahLst/>
              <a:cxnLst/>
              <a:rect l="l" t="t" r="r" b="b"/>
              <a:pathLst>
                <a:path w="1520278" h="5258824">
                  <a:moveTo>
                    <a:pt x="0" y="0"/>
                  </a:moveTo>
                  <a:lnTo>
                    <a:pt x="1520278" y="0"/>
                  </a:lnTo>
                  <a:lnTo>
                    <a:pt x="1520278" y="5258824"/>
                  </a:lnTo>
                  <a:lnTo>
                    <a:pt x="0" y="5258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1869273" y="-1869273"/>
              <a:ext cx="1520278" cy="5258824"/>
            </a:xfrm>
            <a:custGeom>
              <a:avLst/>
              <a:gdLst/>
              <a:ahLst/>
              <a:cxnLst/>
              <a:rect l="l" t="t" r="r" b="b"/>
              <a:pathLst>
                <a:path w="1520278" h="5258824">
                  <a:moveTo>
                    <a:pt x="0" y="0"/>
                  </a:moveTo>
                  <a:lnTo>
                    <a:pt x="1520278" y="0"/>
                  </a:lnTo>
                  <a:lnTo>
                    <a:pt x="1520278" y="5258824"/>
                  </a:lnTo>
                  <a:lnTo>
                    <a:pt x="0" y="5258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4095854" y="0"/>
            <a:ext cx="2299152" cy="2274070"/>
          </a:xfrm>
          <a:custGeom>
            <a:avLst/>
            <a:gdLst/>
            <a:ahLst/>
            <a:cxnLst/>
            <a:rect l="l" t="t" r="r" b="b"/>
            <a:pathLst>
              <a:path w="2299152" h="2274070">
                <a:moveTo>
                  <a:pt x="0" y="0"/>
                </a:moveTo>
                <a:lnTo>
                  <a:pt x="2299152" y="0"/>
                </a:lnTo>
                <a:lnTo>
                  <a:pt x="2299152" y="2274070"/>
                </a:lnTo>
                <a:lnTo>
                  <a:pt x="0" y="22740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710774" y="473384"/>
            <a:ext cx="7951941" cy="1702118"/>
            <a:chOff x="0" y="0"/>
            <a:chExt cx="10602588" cy="22694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02588" cy="2029672"/>
            </a:xfrm>
            <a:custGeom>
              <a:avLst/>
              <a:gdLst/>
              <a:ahLst/>
              <a:cxnLst/>
              <a:rect l="l" t="t" r="r" b="b"/>
              <a:pathLst>
                <a:path w="10602588" h="2029672">
                  <a:moveTo>
                    <a:pt x="0" y="0"/>
                  </a:moveTo>
                  <a:lnTo>
                    <a:pt x="10602588" y="0"/>
                  </a:lnTo>
                  <a:lnTo>
                    <a:pt x="10602588" y="2029672"/>
                  </a:lnTo>
                  <a:lnTo>
                    <a:pt x="0" y="2029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70699" b="-482274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5301294" y="1872150"/>
              <a:ext cx="4641755" cy="397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16"/>
                </a:lnSpc>
                <a:spcBef>
                  <a:spcPct val="0"/>
                </a:spcBef>
              </a:pPr>
              <a:r>
                <a:rPr lang="en-US" sz="1797">
                  <a:solidFill>
                    <a:srgbClr val="381113"/>
                  </a:solidFill>
                  <a:latin typeface="Montserrat Bold"/>
                </a:rPr>
                <a:t>De julho a outubro de 2023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470268" y="9305925"/>
            <a:ext cx="2703790" cy="770580"/>
          </a:xfrm>
          <a:custGeom>
            <a:avLst/>
            <a:gdLst/>
            <a:ahLst/>
            <a:cxnLst/>
            <a:rect l="l" t="t" r="r" b="b"/>
            <a:pathLst>
              <a:path w="2703790" h="770580">
                <a:moveTo>
                  <a:pt x="0" y="0"/>
                </a:moveTo>
                <a:lnTo>
                  <a:pt x="2703790" y="0"/>
                </a:lnTo>
                <a:lnTo>
                  <a:pt x="2703790" y="770580"/>
                </a:lnTo>
                <a:lnTo>
                  <a:pt x="0" y="7705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696962" y="450081"/>
            <a:ext cx="1655815" cy="5330176"/>
            <a:chOff x="0" y="0"/>
            <a:chExt cx="655450" cy="21099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450" cy="2109936"/>
            </a:xfrm>
            <a:custGeom>
              <a:avLst/>
              <a:gdLst/>
              <a:ahLst/>
              <a:cxnLst/>
              <a:rect l="l" t="t" r="r" b="b"/>
              <a:pathLst>
                <a:path w="655450" h="2109936">
                  <a:moveTo>
                    <a:pt x="187024" y="0"/>
                  </a:moveTo>
                  <a:lnTo>
                    <a:pt x="468426" y="0"/>
                  </a:lnTo>
                  <a:cubicBezTo>
                    <a:pt x="571716" y="0"/>
                    <a:pt x="655450" y="83733"/>
                    <a:pt x="655450" y="187024"/>
                  </a:cubicBezTo>
                  <a:lnTo>
                    <a:pt x="655450" y="1922912"/>
                  </a:lnTo>
                  <a:cubicBezTo>
                    <a:pt x="655450" y="2026202"/>
                    <a:pt x="571716" y="2109936"/>
                    <a:pt x="468426" y="2109936"/>
                  </a:cubicBezTo>
                  <a:lnTo>
                    <a:pt x="187024" y="2109936"/>
                  </a:lnTo>
                  <a:cubicBezTo>
                    <a:pt x="83733" y="2109936"/>
                    <a:pt x="0" y="2026202"/>
                    <a:pt x="0" y="1922912"/>
                  </a:cubicBezTo>
                  <a:lnTo>
                    <a:pt x="0" y="187024"/>
                  </a:lnTo>
                  <a:cubicBezTo>
                    <a:pt x="0" y="83733"/>
                    <a:pt x="83733" y="0"/>
                    <a:pt x="187024" y="0"/>
                  </a:cubicBezTo>
                  <a:close/>
                </a:path>
              </a:pathLst>
            </a:custGeom>
            <a:solidFill>
              <a:srgbClr val="ED792E">
                <a:alpha val="5372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7784" tIns="27784" rIns="27784" bIns="27784" rtlCol="0" anchor="ctr"/>
            <a:lstStyle/>
            <a:p>
              <a:pPr algn="ctr">
                <a:lnSpc>
                  <a:spcPts val="131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93744" y="2477762"/>
            <a:ext cx="2378924" cy="322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2329">
                <a:solidFill>
                  <a:srgbClr val="381113"/>
                </a:solidFill>
                <a:latin typeface="Kollektif Bold"/>
              </a:rPr>
              <a:t>Escolas</a:t>
            </a:r>
          </a:p>
        </p:txBody>
      </p:sp>
      <p:sp>
        <p:nvSpPr>
          <p:cNvPr id="6" name="AutoShape 6"/>
          <p:cNvSpPr/>
          <p:nvPr/>
        </p:nvSpPr>
        <p:spPr>
          <a:xfrm>
            <a:off x="1068442" y="2804628"/>
            <a:ext cx="1543829" cy="0"/>
          </a:xfrm>
          <a:prstGeom prst="line">
            <a:avLst/>
          </a:prstGeom>
          <a:ln w="9525" cap="flat">
            <a:solidFill>
              <a:srgbClr val="C1272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6722473" y="167421"/>
            <a:ext cx="1096147" cy="727111"/>
          </a:xfrm>
          <a:custGeom>
            <a:avLst/>
            <a:gdLst/>
            <a:ahLst/>
            <a:cxnLst/>
            <a:rect l="l" t="t" r="r" b="b"/>
            <a:pathLst>
              <a:path w="1096147" h="727111">
                <a:moveTo>
                  <a:pt x="0" y="0"/>
                </a:moveTo>
                <a:lnTo>
                  <a:pt x="1096147" y="0"/>
                </a:lnTo>
                <a:lnTo>
                  <a:pt x="1096147" y="727111"/>
                </a:lnTo>
                <a:lnTo>
                  <a:pt x="0" y="7271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137949" y="370009"/>
            <a:ext cx="3741364" cy="805193"/>
            <a:chOff x="0" y="0"/>
            <a:chExt cx="4988485" cy="10735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88485" cy="954954"/>
            </a:xfrm>
            <a:custGeom>
              <a:avLst/>
              <a:gdLst/>
              <a:ahLst/>
              <a:cxnLst/>
              <a:rect l="l" t="t" r="r" b="b"/>
              <a:pathLst>
                <a:path w="4988485" h="954954">
                  <a:moveTo>
                    <a:pt x="0" y="0"/>
                  </a:moveTo>
                  <a:lnTo>
                    <a:pt x="4988485" y="0"/>
                  </a:lnTo>
                  <a:lnTo>
                    <a:pt x="4988485" y="954954"/>
                  </a:lnTo>
                  <a:lnTo>
                    <a:pt x="0" y="954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0699" b="-482274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2608543" y="918868"/>
              <a:ext cx="1753044" cy="154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50"/>
                </a:lnSpc>
                <a:spcBef>
                  <a:spcPct val="0"/>
                </a:spcBef>
              </a:pPr>
              <a:r>
                <a:rPr lang="en-US" sz="678">
                  <a:solidFill>
                    <a:srgbClr val="381113"/>
                  </a:solidFill>
                  <a:latin typeface="Montserrat Bold"/>
                </a:rPr>
                <a:t>De julho a outubro de 2023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470268" y="9305925"/>
            <a:ext cx="2703790" cy="770580"/>
          </a:xfrm>
          <a:custGeom>
            <a:avLst/>
            <a:gdLst/>
            <a:ahLst/>
            <a:cxnLst/>
            <a:rect l="l" t="t" r="r" b="b"/>
            <a:pathLst>
              <a:path w="2703790" h="770580">
                <a:moveTo>
                  <a:pt x="0" y="0"/>
                </a:moveTo>
                <a:lnTo>
                  <a:pt x="2703790" y="0"/>
                </a:lnTo>
                <a:lnTo>
                  <a:pt x="2703790" y="770580"/>
                </a:lnTo>
                <a:lnTo>
                  <a:pt x="0" y="7705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5400000">
            <a:off x="8241664" y="869950"/>
            <a:ext cx="1655815" cy="4490437"/>
            <a:chOff x="0" y="0"/>
            <a:chExt cx="655450" cy="17775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55450" cy="1777527"/>
            </a:xfrm>
            <a:custGeom>
              <a:avLst/>
              <a:gdLst/>
              <a:ahLst/>
              <a:cxnLst/>
              <a:rect l="l" t="t" r="r" b="b"/>
              <a:pathLst>
                <a:path w="655450" h="1777527">
                  <a:moveTo>
                    <a:pt x="187024" y="0"/>
                  </a:moveTo>
                  <a:lnTo>
                    <a:pt x="468426" y="0"/>
                  </a:lnTo>
                  <a:cubicBezTo>
                    <a:pt x="571716" y="0"/>
                    <a:pt x="655450" y="83733"/>
                    <a:pt x="655450" y="187024"/>
                  </a:cubicBezTo>
                  <a:lnTo>
                    <a:pt x="655450" y="1590503"/>
                  </a:lnTo>
                  <a:cubicBezTo>
                    <a:pt x="655450" y="1693794"/>
                    <a:pt x="571716" y="1777527"/>
                    <a:pt x="468426" y="1777527"/>
                  </a:cubicBezTo>
                  <a:lnTo>
                    <a:pt x="187024" y="1777527"/>
                  </a:lnTo>
                  <a:cubicBezTo>
                    <a:pt x="137422" y="1777527"/>
                    <a:pt x="89852" y="1757823"/>
                    <a:pt x="54778" y="1722749"/>
                  </a:cubicBezTo>
                  <a:cubicBezTo>
                    <a:pt x="19704" y="1687675"/>
                    <a:pt x="0" y="1640105"/>
                    <a:pt x="0" y="1590503"/>
                  </a:cubicBezTo>
                  <a:lnTo>
                    <a:pt x="0" y="187024"/>
                  </a:lnTo>
                  <a:cubicBezTo>
                    <a:pt x="0" y="83733"/>
                    <a:pt x="83733" y="0"/>
                    <a:pt x="187024" y="0"/>
                  </a:cubicBezTo>
                  <a:close/>
                </a:path>
              </a:pathLst>
            </a:custGeom>
            <a:solidFill>
              <a:srgbClr val="F7931E">
                <a:alpha val="5098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7784" tIns="27784" rIns="27784" bIns="27784" rtlCol="0" anchor="ctr"/>
            <a:lstStyle/>
            <a:p>
              <a:pPr algn="ctr">
                <a:lnSpc>
                  <a:spcPts val="131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7004742" y="2814153"/>
            <a:ext cx="2264032" cy="0"/>
          </a:xfrm>
          <a:prstGeom prst="line">
            <a:avLst/>
          </a:prstGeom>
          <a:ln w="9525" cap="flat">
            <a:solidFill>
              <a:srgbClr val="C1272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 rot="-5400000">
            <a:off x="13890601" y="204283"/>
            <a:ext cx="1655815" cy="5783672"/>
            <a:chOff x="0" y="0"/>
            <a:chExt cx="655450" cy="228945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5450" cy="2289451"/>
            </a:xfrm>
            <a:custGeom>
              <a:avLst/>
              <a:gdLst/>
              <a:ahLst/>
              <a:cxnLst/>
              <a:rect l="l" t="t" r="r" b="b"/>
              <a:pathLst>
                <a:path w="655450" h="2289451">
                  <a:moveTo>
                    <a:pt x="187024" y="0"/>
                  </a:moveTo>
                  <a:lnTo>
                    <a:pt x="468426" y="0"/>
                  </a:lnTo>
                  <a:cubicBezTo>
                    <a:pt x="571716" y="0"/>
                    <a:pt x="655450" y="83733"/>
                    <a:pt x="655450" y="187024"/>
                  </a:cubicBezTo>
                  <a:lnTo>
                    <a:pt x="655450" y="2102427"/>
                  </a:lnTo>
                  <a:cubicBezTo>
                    <a:pt x="655450" y="2152029"/>
                    <a:pt x="635745" y="2199599"/>
                    <a:pt x="600672" y="2234673"/>
                  </a:cubicBezTo>
                  <a:cubicBezTo>
                    <a:pt x="565598" y="2269747"/>
                    <a:pt x="518028" y="2289451"/>
                    <a:pt x="468426" y="2289451"/>
                  </a:cubicBezTo>
                  <a:lnTo>
                    <a:pt x="187024" y="2289451"/>
                  </a:lnTo>
                  <a:cubicBezTo>
                    <a:pt x="83733" y="2289451"/>
                    <a:pt x="0" y="2205717"/>
                    <a:pt x="0" y="2102427"/>
                  </a:cubicBezTo>
                  <a:lnTo>
                    <a:pt x="0" y="187024"/>
                  </a:lnTo>
                  <a:cubicBezTo>
                    <a:pt x="0" y="83733"/>
                    <a:pt x="83733" y="0"/>
                    <a:pt x="187024" y="0"/>
                  </a:cubicBezTo>
                  <a:close/>
                </a:path>
              </a:pathLst>
            </a:custGeom>
            <a:solidFill>
              <a:srgbClr val="FBB03B">
                <a:alpha val="6000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7784" tIns="27784" rIns="27784" bIns="27784" rtlCol="0" anchor="ctr"/>
            <a:lstStyle/>
            <a:p>
              <a:pPr algn="ctr">
                <a:lnSpc>
                  <a:spcPts val="131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035332" y="2420612"/>
            <a:ext cx="2378924" cy="322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2329">
                <a:solidFill>
                  <a:srgbClr val="381113"/>
                </a:solidFill>
                <a:latin typeface="Kollektif Bold"/>
              </a:rPr>
              <a:t>Ensino Superior</a:t>
            </a:r>
          </a:p>
        </p:txBody>
      </p:sp>
      <p:sp>
        <p:nvSpPr>
          <p:cNvPr id="20" name="AutoShape 20"/>
          <p:cNvSpPr/>
          <p:nvPr/>
        </p:nvSpPr>
        <p:spPr>
          <a:xfrm>
            <a:off x="11988926" y="2747478"/>
            <a:ext cx="2391778" cy="0"/>
          </a:xfrm>
          <a:prstGeom prst="line">
            <a:avLst/>
          </a:prstGeom>
          <a:ln w="9525" cap="flat">
            <a:solidFill>
              <a:srgbClr val="C1272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 rot="-5400000">
            <a:off x="5818715" y="2255270"/>
            <a:ext cx="1654064" cy="5658326"/>
            <a:chOff x="0" y="0"/>
            <a:chExt cx="654757" cy="223983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4757" cy="2239833"/>
            </a:xfrm>
            <a:custGeom>
              <a:avLst/>
              <a:gdLst/>
              <a:ahLst/>
              <a:cxnLst/>
              <a:rect l="l" t="t" r="r" b="b"/>
              <a:pathLst>
                <a:path w="654757" h="2239833">
                  <a:moveTo>
                    <a:pt x="187222" y="0"/>
                  </a:moveTo>
                  <a:lnTo>
                    <a:pt x="467535" y="0"/>
                  </a:lnTo>
                  <a:cubicBezTo>
                    <a:pt x="517189" y="0"/>
                    <a:pt x="564810" y="19725"/>
                    <a:pt x="599921" y="54836"/>
                  </a:cubicBezTo>
                  <a:cubicBezTo>
                    <a:pt x="635031" y="89947"/>
                    <a:pt x="654757" y="137567"/>
                    <a:pt x="654757" y="187222"/>
                  </a:cubicBezTo>
                  <a:lnTo>
                    <a:pt x="654757" y="2052611"/>
                  </a:lnTo>
                  <a:cubicBezTo>
                    <a:pt x="654757" y="2156011"/>
                    <a:pt x="570935" y="2239833"/>
                    <a:pt x="467535" y="2239833"/>
                  </a:cubicBezTo>
                  <a:lnTo>
                    <a:pt x="187222" y="2239833"/>
                  </a:lnTo>
                  <a:cubicBezTo>
                    <a:pt x="137567" y="2239833"/>
                    <a:pt x="89947" y="2220108"/>
                    <a:pt x="54836" y="2184997"/>
                  </a:cubicBezTo>
                  <a:cubicBezTo>
                    <a:pt x="19725" y="2149886"/>
                    <a:pt x="0" y="2102265"/>
                    <a:pt x="0" y="2052611"/>
                  </a:cubicBezTo>
                  <a:lnTo>
                    <a:pt x="0" y="187222"/>
                  </a:lnTo>
                  <a:cubicBezTo>
                    <a:pt x="0" y="137567"/>
                    <a:pt x="19725" y="89947"/>
                    <a:pt x="54836" y="54836"/>
                  </a:cubicBezTo>
                  <a:cubicBezTo>
                    <a:pt x="89947" y="19725"/>
                    <a:pt x="137567" y="0"/>
                    <a:pt x="187222" y="0"/>
                  </a:cubicBezTo>
                  <a:close/>
                </a:path>
              </a:pathLst>
            </a:custGeom>
            <a:solidFill>
              <a:srgbClr val="ED792E">
                <a:alpha val="53725"/>
              </a:srgbClr>
            </a:solidFill>
            <a:ln>
              <a:noFill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7784" tIns="27784" rIns="27784" bIns="27784" rtlCol="0" anchor="ctr"/>
            <a:lstStyle/>
            <a:p>
              <a:pPr marL="0" lvl="0" indent="0" algn="ctr">
                <a:lnSpc>
                  <a:spcPts val="131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>
            <a:off x="3996998" y="4765242"/>
            <a:ext cx="4471563" cy="0"/>
          </a:xfrm>
          <a:prstGeom prst="line">
            <a:avLst/>
          </a:prstGeom>
          <a:ln w="9525" cap="flat">
            <a:solidFill>
              <a:srgbClr val="C1272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 rot="-5400000">
            <a:off x="11041587" y="3042048"/>
            <a:ext cx="1655815" cy="4086521"/>
            <a:chOff x="0" y="0"/>
            <a:chExt cx="655450" cy="161763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55450" cy="1617638"/>
            </a:xfrm>
            <a:custGeom>
              <a:avLst/>
              <a:gdLst/>
              <a:ahLst/>
              <a:cxnLst/>
              <a:rect l="l" t="t" r="r" b="b"/>
              <a:pathLst>
                <a:path w="655450" h="1617638">
                  <a:moveTo>
                    <a:pt x="187024" y="0"/>
                  </a:moveTo>
                  <a:lnTo>
                    <a:pt x="468426" y="0"/>
                  </a:lnTo>
                  <a:cubicBezTo>
                    <a:pt x="571716" y="0"/>
                    <a:pt x="655450" y="83733"/>
                    <a:pt x="655450" y="187024"/>
                  </a:cubicBezTo>
                  <a:lnTo>
                    <a:pt x="655450" y="1430614"/>
                  </a:lnTo>
                  <a:cubicBezTo>
                    <a:pt x="655450" y="1533905"/>
                    <a:pt x="571716" y="1617638"/>
                    <a:pt x="468426" y="1617638"/>
                  </a:cubicBezTo>
                  <a:lnTo>
                    <a:pt x="187024" y="1617638"/>
                  </a:lnTo>
                  <a:cubicBezTo>
                    <a:pt x="137422" y="1617638"/>
                    <a:pt x="89852" y="1597934"/>
                    <a:pt x="54778" y="1562860"/>
                  </a:cubicBezTo>
                  <a:cubicBezTo>
                    <a:pt x="19704" y="1527786"/>
                    <a:pt x="0" y="1480216"/>
                    <a:pt x="0" y="1430614"/>
                  </a:cubicBezTo>
                  <a:lnTo>
                    <a:pt x="0" y="187024"/>
                  </a:lnTo>
                  <a:cubicBezTo>
                    <a:pt x="0" y="83733"/>
                    <a:pt x="83733" y="0"/>
                    <a:pt x="187024" y="0"/>
                  </a:cubicBezTo>
                  <a:close/>
                </a:path>
              </a:pathLst>
            </a:custGeom>
            <a:solidFill>
              <a:srgbClr val="F7931E">
                <a:alpha val="5098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7784" tIns="27784" rIns="27784" bIns="27784" rtlCol="0" anchor="ctr"/>
            <a:lstStyle/>
            <a:p>
              <a:pPr algn="ctr">
                <a:lnSpc>
                  <a:spcPts val="1313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464064" y="4409801"/>
            <a:ext cx="2378924" cy="322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2329">
                <a:solidFill>
                  <a:srgbClr val="381113"/>
                </a:solidFill>
                <a:latin typeface="Kollektif Bold"/>
              </a:rPr>
              <a:t>Outros</a:t>
            </a:r>
          </a:p>
        </p:txBody>
      </p:sp>
      <p:sp>
        <p:nvSpPr>
          <p:cNvPr id="29" name="AutoShape 29"/>
          <p:cNvSpPr/>
          <p:nvPr/>
        </p:nvSpPr>
        <p:spPr>
          <a:xfrm>
            <a:off x="10024384" y="4736667"/>
            <a:ext cx="1546604" cy="0"/>
          </a:xfrm>
          <a:prstGeom prst="line">
            <a:avLst/>
          </a:prstGeom>
          <a:ln w="9525" cap="flat">
            <a:solidFill>
              <a:srgbClr val="C1272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0" name="Group 30"/>
          <p:cNvGrpSpPr/>
          <p:nvPr/>
        </p:nvGrpSpPr>
        <p:grpSpPr>
          <a:xfrm>
            <a:off x="4264402" y="7881647"/>
            <a:ext cx="623293" cy="623293"/>
            <a:chOff x="0" y="0"/>
            <a:chExt cx="831057" cy="831057"/>
          </a:xfrm>
        </p:grpSpPr>
        <p:grpSp>
          <p:nvGrpSpPr>
            <p:cNvPr id="31" name="Group 31"/>
            <p:cNvGrpSpPr/>
            <p:nvPr/>
          </p:nvGrpSpPr>
          <p:grpSpPr>
            <a:xfrm>
              <a:off x="60867" y="60867"/>
              <a:ext cx="709323" cy="709323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BB03B"/>
              </a:solidFill>
            </p:spPr>
          </p:sp>
        </p:grpSp>
        <p:sp>
          <p:nvSpPr>
            <p:cNvPr id="33" name="Freeform 33"/>
            <p:cNvSpPr/>
            <p:nvPr/>
          </p:nvSpPr>
          <p:spPr>
            <a:xfrm>
              <a:off x="0" y="0"/>
              <a:ext cx="831057" cy="831057"/>
            </a:xfrm>
            <a:custGeom>
              <a:avLst/>
              <a:gdLst/>
              <a:ahLst/>
              <a:cxnLst/>
              <a:rect l="l" t="t" r="r" b="b"/>
              <a:pathLst>
                <a:path w="831057" h="831057">
                  <a:moveTo>
                    <a:pt x="0" y="0"/>
                  </a:moveTo>
                  <a:lnTo>
                    <a:pt x="831057" y="0"/>
                  </a:lnTo>
                  <a:lnTo>
                    <a:pt x="831057" y="831057"/>
                  </a:lnTo>
                  <a:lnTo>
                    <a:pt x="0" y="831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>
            <a:off x="913176" y="839280"/>
            <a:ext cx="6523172" cy="58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4300" dirty="0" err="1">
                <a:solidFill>
                  <a:srgbClr val="3A1315"/>
                </a:solidFill>
                <a:latin typeface="Kollektif Bold"/>
              </a:rPr>
              <a:t>Quem</a:t>
            </a:r>
            <a:r>
              <a:rPr lang="en-US" sz="4300" dirty="0">
                <a:solidFill>
                  <a:srgbClr val="3A1315"/>
                </a:solidFill>
                <a:latin typeface="Kollektif Bold"/>
              </a:rPr>
              <a:t> </a:t>
            </a:r>
            <a:r>
              <a:rPr lang="en-US" sz="4300" dirty="0" err="1">
                <a:solidFill>
                  <a:srgbClr val="3A1315"/>
                </a:solidFill>
                <a:latin typeface="Kollektif Bold"/>
              </a:rPr>
              <a:t>pode</a:t>
            </a:r>
            <a:r>
              <a:rPr lang="en-US" sz="4300" dirty="0">
                <a:solidFill>
                  <a:srgbClr val="3A1315"/>
                </a:solidFill>
                <a:latin typeface="Kollektif Bold"/>
              </a:rPr>
              <a:t> </a:t>
            </a:r>
            <a:r>
              <a:rPr lang="en-US" sz="4300" dirty="0" err="1">
                <a:solidFill>
                  <a:srgbClr val="3A1315"/>
                </a:solidFill>
                <a:latin typeface="Kollektif Bold"/>
              </a:rPr>
              <a:t>Participar</a:t>
            </a:r>
            <a:endParaRPr lang="en-US" sz="4300" dirty="0">
              <a:solidFill>
                <a:srgbClr val="3A1315"/>
              </a:solidFill>
              <a:latin typeface="Kollektif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61103" y="2933700"/>
            <a:ext cx="4830097" cy="70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5783" lvl="1" indent="-192892">
              <a:lnSpc>
                <a:spcPts val="2858"/>
              </a:lnSpc>
              <a:buFont typeface="Arial"/>
              <a:buChar char="•"/>
            </a:pPr>
            <a:r>
              <a:rPr lang="en-US" sz="1786" dirty="0" err="1">
                <a:solidFill>
                  <a:srgbClr val="381113"/>
                </a:solidFill>
                <a:latin typeface="Kollektif"/>
              </a:rPr>
              <a:t>Públicas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,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privadas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,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comunitárias</a:t>
            </a:r>
            <a:endParaRPr lang="en-US" sz="1786" dirty="0">
              <a:solidFill>
                <a:srgbClr val="381113"/>
              </a:solidFill>
              <a:latin typeface="Kollektif"/>
            </a:endParaRPr>
          </a:p>
          <a:p>
            <a:pPr marL="385783" lvl="1" indent="-192892">
              <a:lnSpc>
                <a:spcPts val="2858"/>
              </a:lnSpc>
              <a:buFont typeface="Arial"/>
              <a:buChar char="•"/>
            </a:pPr>
            <a:r>
              <a:rPr lang="en-US" sz="1786" dirty="0" err="1">
                <a:solidFill>
                  <a:srgbClr val="381113"/>
                </a:solidFill>
                <a:latin typeface="Kollektif"/>
              </a:rPr>
              <a:t>Educação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Infantil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até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Ensino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Médio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; EJA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70799" y="2477762"/>
            <a:ext cx="2378924" cy="322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2329">
                <a:solidFill>
                  <a:srgbClr val="381113"/>
                </a:solidFill>
                <a:latin typeface="Kollektif Bold"/>
              </a:rPr>
              <a:t>Defesas Civis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043723" y="2983323"/>
            <a:ext cx="4474507" cy="70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5783" lvl="1" indent="-192892">
              <a:lnSpc>
                <a:spcPts val="2858"/>
              </a:lnSpc>
              <a:buFont typeface="Arial"/>
              <a:buChar char="•"/>
            </a:pPr>
            <a:r>
              <a:rPr lang="en-US" sz="1786">
                <a:solidFill>
                  <a:srgbClr val="381113"/>
                </a:solidFill>
                <a:latin typeface="Kollektif"/>
              </a:rPr>
              <a:t>Municipais, Estaduais</a:t>
            </a:r>
          </a:p>
          <a:p>
            <a:pPr marL="385783" lvl="1" indent="-192892">
              <a:lnSpc>
                <a:spcPts val="2858"/>
              </a:lnSpc>
              <a:buFont typeface="Arial"/>
              <a:buChar char="•"/>
            </a:pPr>
            <a:r>
              <a:rPr lang="en-US" sz="1786">
                <a:solidFill>
                  <a:srgbClr val="381113"/>
                </a:solidFill>
                <a:latin typeface="Kollektif"/>
              </a:rPr>
              <a:t>NUDECs; NUPDECs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035373" y="2925514"/>
            <a:ext cx="614821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2pPr marL="385783" lvl="1" indent="-192892">
              <a:lnSpc>
                <a:spcPts val="2179"/>
              </a:lnSpc>
              <a:buFont typeface="Arial"/>
              <a:buChar char="•"/>
              <a:defRPr sz="1786">
                <a:solidFill>
                  <a:srgbClr val="381113"/>
                </a:solidFill>
                <a:latin typeface="Kollektif"/>
              </a:defRPr>
            </a:lvl2pPr>
          </a:lstStyle>
          <a:p>
            <a:pPr lvl="1"/>
            <a:r>
              <a:rPr lang="en-US" dirty="0" err="1"/>
              <a:t>Públicas</a:t>
            </a:r>
            <a:r>
              <a:rPr lang="en-US" dirty="0"/>
              <a:t>, </a:t>
            </a:r>
            <a:r>
              <a:rPr lang="en-US" dirty="0" err="1"/>
              <a:t>privadas</a:t>
            </a:r>
            <a:r>
              <a:rPr lang="en-US" dirty="0"/>
              <a:t>, </a:t>
            </a:r>
            <a:r>
              <a:rPr lang="en-US" dirty="0" err="1"/>
              <a:t>comunitárias</a:t>
            </a:r>
            <a:endParaRPr lang="en-US" dirty="0"/>
          </a:p>
          <a:p>
            <a:pPr lvl="1"/>
            <a:r>
              <a:rPr lang="en-US" dirty="0" err="1"/>
              <a:t>Institutos</a:t>
            </a:r>
            <a:r>
              <a:rPr lang="en-US" dirty="0"/>
              <a:t> </a:t>
            </a:r>
            <a:r>
              <a:rPr lang="en-US" dirty="0" err="1"/>
              <a:t>Federais</a:t>
            </a:r>
            <a:endParaRPr lang="en-US" dirty="0"/>
          </a:p>
          <a:p>
            <a:pPr lvl="1"/>
            <a:r>
              <a:rPr lang="en-US" dirty="0" err="1"/>
              <a:t>Faculdades</a:t>
            </a:r>
            <a:r>
              <a:rPr lang="en-US" dirty="0"/>
              <a:t> e </a:t>
            </a:r>
            <a:r>
              <a:rPr lang="en-US" dirty="0" err="1"/>
              <a:t>Centros</a:t>
            </a:r>
            <a:r>
              <a:rPr lang="en-US" dirty="0"/>
              <a:t> de </a:t>
            </a:r>
            <a:r>
              <a:rPr lang="en-US" dirty="0" err="1"/>
              <a:t>Educação</a:t>
            </a:r>
            <a:r>
              <a:rPr lang="en-US" dirty="0"/>
              <a:t> </a:t>
            </a:r>
            <a:r>
              <a:rPr lang="en-US" dirty="0" err="1"/>
              <a:t>Tecnológica</a:t>
            </a:r>
            <a:endParaRPr lang="en-US" dirty="0"/>
          </a:p>
        </p:txBody>
      </p:sp>
      <p:sp>
        <p:nvSpPr>
          <p:cNvPr id="39" name="TextBox 39"/>
          <p:cNvSpPr txBox="1"/>
          <p:nvPr/>
        </p:nvSpPr>
        <p:spPr>
          <a:xfrm>
            <a:off x="3731766" y="4428851"/>
            <a:ext cx="4778695" cy="322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9"/>
              </a:lnSpc>
            </a:pPr>
            <a:r>
              <a:rPr lang="en-US" sz="2329">
                <a:solidFill>
                  <a:srgbClr val="381113"/>
                </a:solidFill>
                <a:latin typeface="Kollektif Bold"/>
              </a:rPr>
              <a:t>Coletivos | Movimentos Sociais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996998" y="4888774"/>
            <a:ext cx="5132019" cy="931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5783" lvl="1" indent="-192892">
              <a:lnSpc>
                <a:spcPts val="2858"/>
              </a:lnSpc>
              <a:buFont typeface="Arial"/>
              <a:buChar char="•"/>
            </a:pPr>
            <a:r>
              <a:rPr lang="en-US" sz="1786" dirty="0" err="1">
                <a:solidFill>
                  <a:srgbClr val="381113"/>
                </a:solidFill>
                <a:latin typeface="Kollektif"/>
              </a:rPr>
              <a:t>Coletivos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jovens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,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Escoteiros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,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Grupos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religiosos</a:t>
            </a:r>
            <a:endParaRPr lang="en-US" sz="1786" dirty="0">
              <a:solidFill>
                <a:srgbClr val="381113"/>
              </a:solidFill>
              <a:latin typeface="Kollektif"/>
            </a:endParaRPr>
          </a:p>
          <a:p>
            <a:pPr marL="385783" lvl="1" indent="-192892">
              <a:lnSpc>
                <a:spcPts val="2179"/>
              </a:lnSpc>
              <a:buFont typeface="Arial"/>
              <a:buChar char="•"/>
            </a:pPr>
            <a:r>
              <a:rPr lang="en-US" sz="1786" dirty="0" err="1">
                <a:solidFill>
                  <a:srgbClr val="381113"/>
                </a:solidFill>
                <a:latin typeface="Kollektif"/>
              </a:rPr>
              <a:t>Comitês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 de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Bacia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Hidrográfica</a:t>
            </a:r>
            <a:endParaRPr lang="en-US" sz="1786" dirty="0">
              <a:solidFill>
                <a:srgbClr val="381113"/>
              </a:solidFill>
              <a:latin typeface="Kollektif"/>
            </a:endParaRPr>
          </a:p>
          <a:p>
            <a:pPr marL="385783" lvl="1" indent="-192892">
              <a:lnSpc>
                <a:spcPts val="2179"/>
              </a:lnSpc>
              <a:buFont typeface="Arial"/>
              <a:buChar char="•"/>
            </a:pPr>
            <a:r>
              <a:rPr lang="en-US" sz="1786" dirty="0">
                <a:solidFill>
                  <a:srgbClr val="381113"/>
                </a:solidFill>
                <a:latin typeface="Kollektif"/>
              </a:rPr>
              <a:t>MST, MTST, entre outros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024384" y="4943633"/>
            <a:ext cx="3801878" cy="833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5783" lvl="1" indent="-192892">
              <a:lnSpc>
                <a:spcPts val="2179"/>
              </a:lnSpc>
              <a:buFont typeface="Arial"/>
              <a:buChar char="•"/>
            </a:pPr>
            <a:r>
              <a:rPr lang="en-US" sz="1786" dirty="0" err="1">
                <a:solidFill>
                  <a:srgbClr val="381113"/>
                </a:solidFill>
                <a:latin typeface="Kollektif"/>
              </a:rPr>
              <a:t>Agências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 de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saúde</a:t>
            </a:r>
            <a:endParaRPr lang="en-US" sz="1786" dirty="0">
              <a:solidFill>
                <a:srgbClr val="381113"/>
              </a:solidFill>
              <a:latin typeface="Kollektif"/>
            </a:endParaRPr>
          </a:p>
          <a:p>
            <a:pPr marL="385783" lvl="1" indent="-192892">
              <a:lnSpc>
                <a:spcPts val="2179"/>
              </a:lnSpc>
              <a:buFont typeface="Arial"/>
              <a:buChar char="•"/>
            </a:pPr>
            <a:r>
              <a:rPr lang="en-US" sz="1786" dirty="0">
                <a:solidFill>
                  <a:srgbClr val="381113"/>
                </a:solidFill>
                <a:latin typeface="Kollektif"/>
              </a:rPr>
              <a:t>Cruz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Vermelha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,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Bombeiros</a:t>
            </a:r>
            <a:endParaRPr lang="en-US" sz="1786" dirty="0">
              <a:solidFill>
                <a:srgbClr val="381113"/>
              </a:solidFill>
              <a:latin typeface="Kollektif"/>
            </a:endParaRPr>
          </a:p>
          <a:p>
            <a:pPr marL="385783" lvl="1" indent="-192892">
              <a:lnSpc>
                <a:spcPts val="2179"/>
              </a:lnSpc>
              <a:buFont typeface="Arial"/>
              <a:buChar char="•"/>
            </a:pPr>
            <a:r>
              <a:rPr lang="en-US" sz="1786" dirty="0">
                <a:solidFill>
                  <a:srgbClr val="381113"/>
                </a:solidFill>
                <a:latin typeface="Kollektif"/>
              </a:rPr>
              <a:t>e </a:t>
            </a:r>
            <a:r>
              <a:rPr lang="en-US" sz="1786" dirty="0" err="1">
                <a:solidFill>
                  <a:srgbClr val="381113"/>
                </a:solidFill>
                <a:latin typeface="Kollektif"/>
              </a:rPr>
              <a:t>outras</a:t>
            </a:r>
            <a:r>
              <a:rPr lang="en-US" sz="1786" dirty="0">
                <a:solidFill>
                  <a:srgbClr val="381113"/>
                </a:solidFill>
                <a:latin typeface="Kollektif"/>
              </a:rPr>
              <a:t>.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533400" y="1477791"/>
            <a:ext cx="10841297" cy="474489"/>
            <a:chOff x="0" y="-133350"/>
            <a:chExt cx="13108889" cy="632650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133350"/>
              <a:ext cx="13108889" cy="548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4"/>
                </a:lnSpc>
                <a:spcBef>
                  <a:spcPct val="0"/>
                </a:spcBef>
              </a:pPr>
              <a:r>
                <a:rPr lang="en-US" sz="2074" dirty="0" err="1">
                  <a:solidFill>
                    <a:srgbClr val="000000"/>
                  </a:solidFill>
                  <a:latin typeface="Kollektif"/>
                </a:rPr>
                <a:t>Esta</a:t>
              </a:r>
              <a:r>
                <a:rPr lang="en-US" sz="2074" dirty="0">
                  <a:solidFill>
                    <a:srgbClr val="000000"/>
                  </a:solidFill>
                  <a:latin typeface="Kollektif"/>
                </a:rPr>
                <a:t> </a:t>
              </a:r>
              <a:r>
                <a:rPr lang="en-US" sz="2074" dirty="0" err="1">
                  <a:solidFill>
                    <a:srgbClr val="000000"/>
                  </a:solidFill>
                  <a:latin typeface="Kollektif"/>
                </a:rPr>
                <a:t>edição</a:t>
              </a:r>
              <a:r>
                <a:rPr lang="en-US" sz="2074" dirty="0">
                  <a:solidFill>
                    <a:srgbClr val="000000"/>
                  </a:solidFill>
                  <a:latin typeface="Kollektif"/>
                </a:rPr>
                <a:t> é </a:t>
              </a:r>
              <a:r>
                <a:rPr lang="en-US" sz="2074" dirty="0" err="1">
                  <a:solidFill>
                    <a:srgbClr val="000000"/>
                  </a:solidFill>
                  <a:latin typeface="Kollektif"/>
                </a:rPr>
                <a:t>voltada</a:t>
              </a:r>
              <a:r>
                <a:rPr lang="en-US" sz="2074" dirty="0">
                  <a:solidFill>
                    <a:srgbClr val="000000"/>
                  </a:solidFill>
                  <a:latin typeface="Kollektif"/>
                </a:rPr>
                <a:t> </a:t>
              </a:r>
              <a:r>
                <a:rPr lang="en-US" sz="2074" dirty="0" err="1">
                  <a:solidFill>
                    <a:srgbClr val="000000"/>
                  </a:solidFill>
                  <a:latin typeface="Kollektif"/>
                </a:rPr>
                <a:t>exclusivamente</a:t>
              </a:r>
              <a:r>
                <a:rPr lang="en-US" sz="2074" dirty="0">
                  <a:solidFill>
                    <a:srgbClr val="000000"/>
                  </a:solidFill>
                  <a:latin typeface="Kollektif"/>
                </a:rPr>
                <a:t> para a </a:t>
              </a:r>
              <a:r>
                <a:rPr lang="en-US" sz="2074" dirty="0" err="1">
                  <a:solidFill>
                    <a:srgbClr val="000000"/>
                  </a:solidFill>
                  <a:latin typeface="Kollektif"/>
                </a:rPr>
                <a:t>inscrição</a:t>
              </a:r>
              <a:r>
                <a:rPr lang="en-US" sz="2074" dirty="0">
                  <a:solidFill>
                    <a:srgbClr val="000000"/>
                  </a:solidFill>
                  <a:latin typeface="Kollektif"/>
                </a:rPr>
                <a:t> de </a:t>
              </a:r>
              <a:r>
                <a:rPr lang="en-US" sz="2074" dirty="0" err="1">
                  <a:solidFill>
                    <a:srgbClr val="000000"/>
                  </a:solidFill>
                  <a:latin typeface="Kollektif"/>
                </a:rPr>
                <a:t>instituições</a:t>
              </a:r>
              <a:r>
                <a:rPr lang="en-US" sz="2074" dirty="0">
                  <a:solidFill>
                    <a:srgbClr val="000000"/>
                  </a:solidFill>
                  <a:latin typeface="Kollektif"/>
                </a:rPr>
                <a:t>/</a:t>
              </a:r>
              <a:r>
                <a:rPr lang="en-US" sz="2074" dirty="0" err="1">
                  <a:solidFill>
                    <a:srgbClr val="000000"/>
                  </a:solidFill>
                  <a:latin typeface="Kollektif"/>
                </a:rPr>
                <a:t>coletivos</a:t>
              </a:r>
              <a:r>
                <a:rPr lang="en-US" sz="2074" dirty="0">
                  <a:solidFill>
                    <a:srgbClr val="000000"/>
                  </a:solidFill>
                  <a:latin typeface="Kollektif"/>
                </a:rPr>
                <a:t> </a:t>
              </a:r>
              <a:r>
                <a:rPr lang="en-US" sz="2074" dirty="0" err="1">
                  <a:solidFill>
                    <a:srgbClr val="000000"/>
                  </a:solidFill>
                  <a:latin typeface="Kollektif"/>
                </a:rPr>
                <a:t>como</a:t>
              </a:r>
              <a:r>
                <a:rPr lang="en-US" sz="2074" dirty="0">
                  <a:solidFill>
                    <a:srgbClr val="000000"/>
                  </a:solidFill>
                  <a:latin typeface="Kollektif"/>
                </a:rPr>
                <a:t>: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085302" y="-133350"/>
              <a:ext cx="4100058" cy="6326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726"/>
                </a:lnSpc>
                <a:spcBef>
                  <a:spcPct val="0"/>
                </a:spcBef>
              </a:pPr>
              <a:r>
                <a:rPr lang="en-US" sz="2070" dirty="0" err="1">
                  <a:solidFill>
                    <a:srgbClr val="C1272D"/>
                  </a:solidFill>
                  <a:latin typeface="Kollektif"/>
                </a:rPr>
                <a:t>instituições</a:t>
              </a:r>
              <a:r>
                <a:rPr lang="en-US" sz="2070" dirty="0">
                  <a:solidFill>
                    <a:srgbClr val="C1272D"/>
                  </a:solidFill>
                  <a:latin typeface="Kollektif"/>
                </a:rPr>
                <a:t>/</a:t>
              </a:r>
              <a:r>
                <a:rPr lang="en-US" sz="2070" dirty="0" err="1">
                  <a:solidFill>
                    <a:srgbClr val="C1272D"/>
                  </a:solidFill>
                  <a:latin typeface="Kollektif"/>
                </a:rPr>
                <a:t>coletivos</a:t>
              </a:r>
              <a:endParaRPr lang="en-US" sz="2070" dirty="0">
                <a:solidFill>
                  <a:srgbClr val="C1272D"/>
                </a:solidFill>
                <a:latin typeface="Kollektif"/>
              </a:endParaRP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13176" y="6932391"/>
            <a:ext cx="8316584" cy="58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4300">
                <a:solidFill>
                  <a:srgbClr val="3A1315"/>
                </a:solidFill>
                <a:latin typeface="Kollektif Bold"/>
              </a:rPr>
              <a:t>Quais ações posso inscrever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90600" y="7915307"/>
            <a:ext cx="2795412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Kollektif"/>
              </a:rPr>
              <a:t>oficina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evento</a:t>
            </a:r>
            <a:endParaRPr lang="en-US" sz="2400" dirty="0">
              <a:solidFill>
                <a:srgbClr val="000000"/>
              </a:solidFill>
              <a:latin typeface="Kollektif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762000" y="8909039"/>
            <a:ext cx="642087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Kollektif"/>
              </a:rPr>
              <a:t>projeto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andamento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ou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concluído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)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874446" y="7900697"/>
            <a:ext cx="10459045" cy="51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atividades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pesquisa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extensão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estudo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meio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mapeamento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monitoramento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)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692877" y="9418154"/>
            <a:ext cx="4863703" cy="51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Kollektif"/>
              </a:rPr>
              <a:t>formação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professores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comunidade</a:t>
            </a:r>
            <a:r>
              <a:rPr lang="en-US" sz="2400" dirty="0">
                <a:solidFill>
                  <a:srgbClr val="000000"/>
                </a:solidFill>
                <a:latin typeface="Kollektif"/>
              </a:rPr>
              <a:t>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458200" y="8630667"/>
            <a:ext cx="4109937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Kollektif"/>
              </a:rPr>
              <a:t>palestra, </a:t>
            </a:r>
            <a:r>
              <a:rPr lang="en-US" sz="2400" dirty="0" err="1">
                <a:solidFill>
                  <a:srgbClr val="000000"/>
                </a:solidFill>
                <a:latin typeface="Kollektif"/>
              </a:rPr>
              <a:t>campanha</a:t>
            </a:r>
            <a:endParaRPr lang="en-US" sz="2400" dirty="0">
              <a:solidFill>
                <a:srgbClr val="000000"/>
              </a:solidFill>
              <a:latin typeface="Kollektif"/>
            </a:endParaRPr>
          </a:p>
        </p:txBody>
      </p:sp>
      <p:grpSp>
        <p:nvGrpSpPr>
          <p:cNvPr id="51" name="Group 51"/>
          <p:cNvGrpSpPr/>
          <p:nvPr/>
        </p:nvGrpSpPr>
        <p:grpSpPr>
          <a:xfrm>
            <a:off x="697626" y="7881647"/>
            <a:ext cx="623293" cy="623293"/>
            <a:chOff x="0" y="0"/>
            <a:chExt cx="831057" cy="831057"/>
          </a:xfrm>
        </p:grpSpPr>
        <p:grpSp>
          <p:nvGrpSpPr>
            <p:cNvPr id="52" name="Group 52"/>
            <p:cNvGrpSpPr/>
            <p:nvPr/>
          </p:nvGrpSpPr>
          <p:grpSpPr>
            <a:xfrm>
              <a:off x="60867" y="60867"/>
              <a:ext cx="709323" cy="709323"/>
              <a:chOff x="0" y="0"/>
              <a:chExt cx="6350000" cy="63500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BB03B"/>
              </a:solidFill>
            </p:spPr>
          </p:sp>
        </p:grpSp>
        <p:sp>
          <p:nvSpPr>
            <p:cNvPr id="54" name="Freeform 54"/>
            <p:cNvSpPr/>
            <p:nvPr/>
          </p:nvSpPr>
          <p:spPr>
            <a:xfrm>
              <a:off x="0" y="0"/>
              <a:ext cx="831057" cy="831057"/>
            </a:xfrm>
            <a:custGeom>
              <a:avLst/>
              <a:gdLst/>
              <a:ahLst/>
              <a:cxnLst/>
              <a:rect l="l" t="t" r="r" b="b"/>
              <a:pathLst>
                <a:path w="831057" h="831057">
                  <a:moveTo>
                    <a:pt x="0" y="0"/>
                  </a:moveTo>
                  <a:lnTo>
                    <a:pt x="831057" y="0"/>
                  </a:lnTo>
                  <a:lnTo>
                    <a:pt x="831057" y="831057"/>
                  </a:lnTo>
                  <a:lnTo>
                    <a:pt x="0" y="831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55" name="Group 55"/>
          <p:cNvGrpSpPr/>
          <p:nvPr/>
        </p:nvGrpSpPr>
        <p:grpSpPr>
          <a:xfrm>
            <a:off x="8453464" y="8618147"/>
            <a:ext cx="623293" cy="623293"/>
            <a:chOff x="0" y="0"/>
            <a:chExt cx="831057" cy="831057"/>
          </a:xfrm>
        </p:grpSpPr>
        <p:grpSp>
          <p:nvGrpSpPr>
            <p:cNvPr id="56" name="Group 56"/>
            <p:cNvGrpSpPr/>
            <p:nvPr/>
          </p:nvGrpSpPr>
          <p:grpSpPr>
            <a:xfrm>
              <a:off x="60867" y="60867"/>
              <a:ext cx="709323" cy="709323"/>
              <a:chOff x="0" y="0"/>
              <a:chExt cx="6350000" cy="63500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BB03B"/>
              </a:solidFill>
            </p:spPr>
          </p:sp>
        </p:grpSp>
        <p:sp>
          <p:nvSpPr>
            <p:cNvPr id="58" name="Freeform 58"/>
            <p:cNvSpPr/>
            <p:nvPr/>
          </p:nvSpPr>
          <p:spPr>
            <a:xfrm>
              <a:off x="0" y="0"/>
              <a:ext cx="831057" cy="831057"/>
            </a:xfrm>
            <a:custGeom>
              <a:avLst/>
              <a:gdLst/>
              <a:ahLst/>
              <a:cxnLst/>
              <a:rect l="l" t="t" r="r" b="b"/>
              <a:pathLst>
                <a:path w="831057" h="831057">
                  <a:moveTo>
                    <a:pt x="0" y="0"/>
                  </a:moveTo>
                  <a:lnTo>
                    <a:pt x="831057" y="0"/>
                  </a:lnTo>
                  <a:lnTo>
                    <a:pt x="831057" y="831057"/>
                  </a:lnTo>
                  <a:lnTo>
                    <a:pt x="0" y="831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59" name="Group 59"/>
          <p:cNvGrpSpPr/>
          <p:nvPr/>
        </p:nvGrpSpPr>
        <p:grpSpPr>
          <a:xfrm>
            <a:off x="737667" y="8879979"/>
            <a:ext cx="623293" cy="623293"/>
            <a:chOff x="0" y="0"/>
            <a:chExt cx="831057" cy="831057"/>
          </a:xfrm>
        </p:grpSpPr>
        <p:grpSp>
          <p:nvGrpSpPr>
            <p:cNvPr id="60" name="Group 60"/>
            <p:cNvGrpSpPr/>
            <p:nvPr/>
          </p:nvGrpSpPr>
          <p:grpSpPr>
            <a:xfrm>
              <a:off x="60867" y="60867"/>
              <a:ext cx="709323" cy="709323"/>
              <a:chOff x="0" y="0"/>
              <a:chExt cx="6350000" cy="63500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BB03B"/>
              </a:solidFill>
            </p:spPr>
          </p:sp>
        </p:grpSp>
        <p:sp>
          <p:nvSpPr>
            <p:cNvPr id="62" name="Freeform 62"/>
            <p:cNvSpPr/>
            <p:nvPr/>
          </p:nvSpPr>
          <p:spPr>
            <a:xfrm>
              <a:off x="0" y="0"/>
              <a:ext cx="831057" cy="831057"/>
            </a:xfrm>
            <a:custGeom>
              <a:avLst/>
              <a:gdLst/>
              <a:ahLst/>
              <a:cxnLst/>
              <a:rect l="l" t="t" r="r" b="b"/>
              <a:pathLst>
                <a:path w="831057" h="831057">
                  <a:moveTo>
                    <a:pt x="0" y="0"/>
                  </a:moveTo>
                  <a:lnTo>
                    <a:pt x="831057" y="0"/>
                  </a:lnTo>
                  <a:lnTo>
                    <a:pt x="831057" y="831057"/>
                  </a:lnTo>
                  <a:lnTo>
                    <a:pt x="0" y="831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63" name="Group 63"/>
          <p:cNvGrpSpPr/>
          <p:nvPr/>
        </p:nvGrpSpPr>
        <p:grpSpPr>
          <a:xfrm>
            <a:off x="7002343" y="9393840"/>
            <a:ext cx="623293" cy="623293"/>
            <a:chOff x="0" y="0"/>
            <a:chExt cx="831057" cy="831057"/>
          </a:xfrm>
        </p:grpSpPr>
        <p:grpSp>
          <p:nvGrpSpPr>
            <p:cNvPr id="64" name="Group 64"/>
            <p:cNvGrpSpPr/>
            <p:nvPr/>
          </p:nvGrpSpPr>
          <p:grpSpPr>
            <a:xfrm>
              <a:off x="60867" y="60867"/>
              <a:ext cx="709323" cy="709323"/>
              <a:chOff x="0" y="0"/>
              <a:chExt cx="6350000" cy="63500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BB03B"/>
              </a:solidFill>
            </p:spPr>
          </p:sp>
        </p:grpSp>
        <p:sp>
          <p:nvSpPr>
            <p:cNvPr id="66" name="Freeform 66"/>
            <p:cNvSpPr/>
            <p:nvPr/>
          </p:nvSpPr>
          <p:spPr>
            <a:xfrm>
              <a:off x="0" y="0"/>
              <a:ext cx="831057" cy="831057"/>
            </a:xfrm>
            <a:custGeom>
              <a:avLst/>
              <a:gdLst/>
              <a:ahLst/>
              <a:cxnLst/>
              <a:rect l="l" t="t" r="r" b="b"/>
              <a:pathLst>
                <a:path w="831057" h="831057">
                  <a:moveTo>
                    <a:pt x="0" y="0"/>
                  </a:moveTo>
                  <a:lnTo>
                    <a:pt x="831057" y="0"/>
                  </a:lnTo>
                  <a:lnTo>
                    <a:pt x="831057" y="831057"/>
                  </a:lnTo>
                  <a:lnTo>
                    <a:pt x="0" y="831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67" name="Group 67"/>
          <p:cNvGrpSpPr/>
          <p:nvPr/>
        </p:nvGrpSpPr>
        <p:grpSpPr>
          <a:xfrm>
            <a:off x="13539158" y="8798147"/>
            <a:ext cx="623293" cy="623293"/>
            <a:chOff x="0" y="0"/>
            <a:chExt cx="831057" cy="831057"/>
          </a:xfrm>
        </p:grpSpPr>
        <p:grpSp>
          <p:nvGrpSpPr>
            <p:cNvPr id="68" name="Group 68"/>
            <p:cNvGrpSpPr/>
            <p:nvPr/>
          </p:nvGrpSpPr>
          <p:grpSpPr>
            <a:xfrm>
              <a:off x="60867" y="60867"/>
              <a:ext cx="709323" cy="709323"/>
              <a:chOff x="0" y="0"/>
              <a:chExt cx="6350000" cy="635000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792E"/>
              </a:solidFill>
            </p:spPr>
          </p:sp>
        </p:grpSp>
        <p:sp>
          <p:nvSpPr>
            <p:cNvPr id="70" name="Freeform 70"/>
            <p:cNvSpPr/>
            <p:nvPr/>
          </p:nvSpPr>
          <p:spPr>
            <a:xfrm>
              <a:off x="0" y="0"/>
              <a:ext cx="831057" cy="831057"/>
            </a:xfrm>
            <a:custGeom>
              <a:avLst/>
              <a:gdLst/>
              <a:ahLst/>
              <a:cxnLst/>
              <a:rect l="l" t="t" r="r" b="b"/>
              <a:pathLst>
                <a:path w="831057" h="831057">
                  <a:moveTo>
                    <a:pt x="0" y="0"/>
                  </a:moveTo>
                  <a:lnTo>
                    <a:pt x="831057" y="0"/>
                  </a:lnTo>
                  <a:lnTo>
                    <a:pt x="831057" y="831057"/>
                  </a:lnTo>
                  <a:lnTo>
                    <a:pt x="0" y="831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71" name="TextBox 71"/>
          <p:cNvSpPr txBox="1"/>
          <p:nvPr/>
        </p:nvSpPr>
        <p:spPr>
          <a:xfrm>
            <a:off x="14279322" y="8822099"/>
            <a:ext cx="843111" cy="51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1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Kollektif"/>
              </a:rPr>
              <a:t>outras</a:t>
            </a:r>
            <a:endParaRPr lang="en-US" sz="2400" dirty="0">
              <a:solidFill>
                <a:srgbClr val="000000"/>
              </a:solidFill>
              <a:latin typeface="Kollektif"/>
            </a:endParaRPr>
          </a:p>
        </p:txBody>
      </p:sp>
      <p:sp>
        <p:nvSpPr>
          <p:cNvPr id="72" name="Freeform 72"/>
          <p:cNvSpPr/>
          <p:nvPr/>
        </p:nvSpPr>
        <p:spPr>
          <a:xfrm>
            <a:off x="17054835" y="4944762"/>
            <a:ext cx="4192871" cy="3805030"/>
          </a:xfrm>
          <a:custGeom>
            <a:avLst/>
            <a:gdLst/>
            <a:ahLst/>
            <a:cxnLst/>
            <a:rect l="l" t="t" r="r" b="b"/>
            <a:pathLst>
              <a:path w="4192871" h="3805030">
                <a:moveTo>
                  <a:pt x="0" y="0"/>
                </a:moveTo>
                <a:lnTo>
                  <a:pt x="4192871" y="0"/>
                </a:lnTo>
                <a:lnTo>
                  <a:pt x="4192871" y="3805031"/>
                </a:lnTo>
                <a:lnTo>
                  <a:pt x="0" y="3805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1" y="-1"/>
            <a:ext cx="3049702" cy="1272470"/>
          </a:xfrm>
          <a:custGeom>
            <a:avLst/>
            <a:gdLst/>
            <a:ahLst/>
            <a:cxnLst/>
            <a:rect l="l" t="t" r="r" b="b"/>
            <a:pathLst>
              <a:path w="3701171" h="3714679">
                <a:moveTo>
                  <a:pt x="0" y="0"/>
                </a:moveTo>
                <a:lnTo>
                  <a:pt x="3701170" y="0"/>
                </a:lnTo>
                <a:lnTo>
                  <a:pt x="3701170" y="3714679"/>
                </a:lnTo>
                <a:lnTo>
                  <a:pt x="0" y="37146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1" r="-21362" b="-19192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22473" y="167421"/>
            <a:ext cx="1096147" cy="727111"/>
          </a:xfrm>
          <a:custGeom>
            <a:avLst/>
            <a:gdLst/>
            <a:ahLst/>
            <a:cxnLst/>
            <a:rect l="l" t="t" r="r" b="b"/>
            <a:pathLst>
              <a:path w="1096147" h="727111">
                <a:moveTo>
                  <a:pt x="0" y="0"/>
                </a:moveTo>
                <a:lnTo>
                  <a:pt x="1096147" y="0"/>
                </a:lnTo>
                <a:lnTo>
                  <a:pt x="1096147" y="727111"/>
                </a:lnTo>
                <a:lnTo>
                  <a:pt x="0" y="727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137949" y="370009"/>
            <a:ext cx="3741364" cy="805193"/>
            <a:chOff x="0" y="0"/>
            <a:chExt cx="4988485" cy="1073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88485" cy="954954"/>
            </a:xfrm>
            <a:custGeom>
              <a:avLst/>
              <a:gdLst/>
              <a:ahLst/>
              <a:cxnLst/>
              <a:rect l="l" t="t" r="r" b="b"/>
              <a:pathLst>
                <a:path w="4988485" h="954954">
                  <a:moveTo>
                    <a:pt x="0" y="0"/>
                  </a:moveTo>
                  <a:lnTo>
                    <a:pt x="4988485" y="0"/>
                  </a:lnTo>
                  <a:lnTo>
                    <a:pt x="4988485" y="954954"/>
                  </a:lnTo>
                  <a:lnTo>
                    <a:pt x="0" y="954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0699" b="-482274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2608543" y="918868"/>
              <a:ext cx="1753044" cy="154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50"/>
                </a:lnSpc>
                <a:spcBef>
                  <a:spcPct val="0"/>
                </a:spcBef>
              </a:pPr>
              <a:r>
                <a:rPr lang="en-US" sz="678">
                  <a:solidFill>
                    <a:srgbClr val="381113"/>
                  </a:solidFill>
                  <a:latin typeface="Montserrat Bold"/>
                </a:rPr>
                <a:t>De julho a outubro de 2023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6454949" y="9565055"/>
            <a:ext cx="11878778" cy="879403"/>
          </a:xfrm>
          <a:custGeom>
            <a:avLst/>
            <a:gdLst/>
            <a:ahLst/>
            <a:cxnLst/>
            <a:rect l="l" t="t" r="r" b="b"/>
            <a:pathLst>
              <a:path w="11878778" h="879403">
                <a:moveTo>
                  <a:pt x="0" y="0"/>
                </a:moveTo>
                <a:lnTo>
                  <a:pt x="11878778" y="0"/>
                </a:lnTo>
                <a:lnTo>
                  <a:pt x="11878778" y="879403"/>
                </a:lnTo>
                <a:lnTo>
                  <a:pt x="0" y="8794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5625" r="-36885"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953473" y="2432959"/>
            <a:ext cx="2397641" cy="2356766"/>
            <a:chOff x="0" y="0"/>
            <a:chExt cx="3196855" cy="3142354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3196855" cy="3142354"/>
              <a:chOff x="0" y="0"/>
              <a:chExt cx="631477" cy="620712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1477" cy="620712"/>
              </a:xfrm>
              <a:custGeom>
                <a:avLst/>
                <a:gdLst/>
                <a:ahLst/>
                <a:cxnLst/>
                <a:rect l="l" t="t" r="r" b="b"/>
                <a:pathLst>
                  <a:path w="631477" h="620712">
                    <a:moveTo>
                      <a:pt x="61351" y="0"/>
                    </a:moveTo>
                    <a:lnTo>
                      <a:pt x="570127" y="0"/>
                    </a:lnTo>
                    <a:cubicBezTo>
                      <a:pt x="586398" y="0"/>
                      <a:pt x="602003" y="6464"/>
                      <a:pt x="613508" y="17969"/>
                    </a:cubicBezTo>
                    <a:cubicBezTo>
                      <a:pt x="625014" y="29475"/>
                      <a:pt x="631477" y="45079"/>
                      <a:pt x="631477" y="61351"/>
                    </a:cubicBezTo>
                    <a:lnTo>
                      <a:pt x="631477" y="559361"/>
                    </a:lnTo>
                    <a:cubicBezTo>
                      <a:pt x="631477" y="575633"/>
                      <a:pt x="625014" y="591237"/>
                      <a:pt x="613508" y="602743"/>
                    </a:cubicBezTo>
                    <a:cubicBezTo>
                      <a:pt x="602003" y="614248"/>
                      <a:pt x="586398" y="620712"/>
                      <a:pt x="570127" y="620712"/>
                    </a:cubicBezTo>
                    <a:lnTo>
                      <a:pt x="61351" y="620712"/>
                    </a:lnTo>
                    <a:cubicBezTo>
                      <a:pt x="45079" y="620712"/>
                      <a:pt x="29475" y="614248"/>
                      <a:pt x="17969" y="602743"/>
                    </a:cubicBezTo>
                    <a:cubicBezTo>
                      <a:pt x="6464" y="591237"/>
                      <a:pt x="0" y="575633"/>
                      <a:pt x="0" y="559361"/>
                    </a:cubicBezTo>
                    <a:lnTo>
                      <a:pt x="0" y="61351"/>
                    </a:lnTo>
                    <a:cubicBezTo>
                      <a:pt x="0" y="45079"/>
                      <a:pt x="6464" y="29475"/>
                      <a:pt x="17969" y="17969"/>
                    </a:cubicBezTo>
                    <a:cubicBezTo>
                      <a:pt x="29475" y="6464"/>
                      <a:pt x="45079" y="0"/>
                      <a:pt x="61351" y="0"/>
                    </a:cubicBezTo>
                    <a:close/>
                  </a:path>
                </a:pathLst>
              </a:custGeom>
              <a:solidFill>
                <a:srgbClr val="F15A24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152400"/>
                <a:ext cx="812800" cy="9652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321"/>
                  </a:lnSpc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134606" y="141161"/>
              <a:ext cx="2927643" cy="2860033"/>
            </a:xfrm>
            <a:custGeom>
              <a:avLst/>
              <a:gdLst/>
              <a:ahLst/>
              <a:cxnLst/>
              <a:rect l="l" t="t" r="r" b="b"/>
              <a:pathLst>
                <a:path w="2927643" h="2860033">
                  <a:moveTo>
                    <a:pt x="0" y="0"/>
                  </a:moveTo>
                  <a:lnTo>
                    <a:pt x="2927643" y="0"/>
                  </a:lnTo>
                  <a:lnTo>
                    <a:pt x="2927643" y="2860033"/>
                  </a:lnTo>
                  <a:lnTo>
                    <a:pt x="0" y="2860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122" t="-8911" r="-7122" b="-8034"/>
              </a:stretch>
            </a:blipFill>
          </p:spPr>
        </p:sp>
      </p:grpSp>
      <p:sp>
        <p:nvSpPr>
          <p:cNvPr id="36" name="Freeform 36"/>
          <p:cNvSpPr/>
          <p:nvPr/>
        </p:nvSpPr>
        <p:spPr>
          <a:xfrm rot="-6787272" flipV="1">
            <a:off x="15158583" y="4736085"/>
            <a:ext cx="1835286" cy="784585"/>
          </a:xfrm>
          <a:custGeom>
            <a:avLst/>
            <a:gdLst/>
            <a:ahLst/>
            <a:cxnLst/>
            <a:rect l="l" t="t" r="r" b="b"/>
            <a:pathLst>
              <a:path w="1835286" h="784585">
                <a:moveTo>
                  <a:pt x="0" y="784585"/>
                </a:moveTo>
                <a:lnTo>
                  <a:pt x="1835286" y="784585"/>
                </a:lnTo>
                <a:lnTo>
                  <a:pt x="1835286" y="0"/>
                </a:lnTo>
                <a:lnTo>
                  <a:pt x="0" y="0"/>
                </a:lnTo>
                <a:lnTo>
                  <a:pt x="0" y="78458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736084" y="1910645"/>
            <a:ext cx="7696040" cy="542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7"/>
              </a:lnSpc>
            </a:pPr>
            <a:r>
              <a:rPr lang="en-US" sz="3937">
                <a:solidFill>
                  <a:srgbClr val="3A1315"/>
                </a:solidFill>
                <a:latin typeface="Kollektif Bold"/>
              </a:rPr>
              <a:t>Como  participar e se inscrever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74209" y="8134396"/>
            <a:ext cx="5362019" cy="516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2"/>
              </a:lnSpc>
              <a:spcBef>
                <a:spcPct val="0"/>
              </a:spcBef>
            </a:pPr>
            <a:r>
              <a:rPr lang="en-US" sz="2534" u="sng" dirty="0">
                <a:solidFill>
                  <a:schemeClr val="bg2">
                    <a:lumMod val="10000"/>
                  </a:schemeClr>
                </a:solidFill>
                <a:latin typeface="Kollektif"/>
              </a:rPr>
              <a:t>educacao.cemaden.gov.br/</a:t>
            </a:r>
            <a:r>
              <a:rPr lang="en-US" sz="2534" u="sng" dirty="0" err="1">
                <a:solidFill>
                  <a:schemeClr val="bg2">
                    <a:lumMod val="10000"/>
                  </a:schemeClr>
                </a:solidFill>
                <a:latin typeface="Kollektif"/>
              </a:rPr>
              <a:t>campanha</a:t>
            </a:r>
            <a:endParaRPr lang="en-US" sz="2534" u="sng" dirty="0">
              <a:solidFill>
                <a:schemeClr val="bg2">
                  <a:lumMod val="10000"/>
                </a:schemeClr>
              </a:solidFill>
              <a:latin typeface="Kollektif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921396" y="6417036"/>
            <a:ext cx="6561019" cy="344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738" lvl="1" indent="-265869">
              <a:lnSpc>
                <a:spcPts val="2462"/>
              </a:lnSpc>
              <a:buFont typeface="Arial"/>
              <a:buChar char="•"/>
            </a:pPr>
            <a:r>
              <a:rPr lang="en-US" sz="2462">
                <a:solidFill>
                  <a:srgbClr val="534741"/>
                </a:solidFill>
                <a:latin typeface="Kollektif Bold"/>
              </a:rPr>
              <a:t>Inscrições: 01/08 até 31/10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117101" y="5696806"/>
            <a:ext cx="6365314" cy="40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3"/>
              </a:lnSpc>
            </a:pPr>
            <a:r>
              <a:rPr lang="en-US" sz="3381">
                <a:solidFill>
                  <a:srgbClr val="534741"/>
                </a:solidFill>
                <a:latin typeface="Kollektif Bold"/>
              </a:rPr>
              <a:t>Informações importantes: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921396" y="7732171"/>
            <a:ext cx="9424790" cy="344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738" lvl="1" indent="-265869">
              <a:lnSpc>
                <a:spcPts val="2462"/>
              </a:lnSpc>
              <a:buFont typeface="Arial"/>
              <a:buChar char="•"/>
            </a:pPr>
            <a:r>
              <a:rPr lang="en-US" sz="2462">
                <a:solidFill>
                  <a:srgbClr val="534741"/>
                </a:solidFill>
                <a:latin typeface="Kollektif Bold"/>
              </a:rPr>
              <a:t>Para tirar dúvidas: campanha.cemaden@gmail.com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52503" y="9296446"/>
            <a:ext cx="5684539" cy="26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09"/>
              </a:lnSpc>
            </a:pPr>
            <a:r>
              <a:rPr lang="en-US" sz="2246">
                <a:solidFill>
                  <a:srgbClr val="381113"/>
                </a:solidFill>
                <a:latin typeface="Kollektif Bold"/>
              </a:rPr>
              <a:t>Parceiros: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921396" y="7074697"/>
            <a:ext cx="6561019" cy="343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738" lvl="1" indent="-265869">
              <a:lnSpc>
                <a:spcPts val="2462"/>
              </a:lnSpc>
              <a:buFont typeface="Arial"/>
              <a:buChar char="•"/>
            </a:pPr>
            <a:r>
              <a:rPr lang="en-US" sz="2462">
                <a:solidFill>
                  <a:srgbClr val="534741"/>
                </a:solidFill>
                <a:latin typeface="Kollektif Bold"/>
              </a:rPr>
              <a:t>Premiação para as cinco categorias</a:t>
            </a:r>
          </a:p>
        </p:txBody>
      </p:sp>
      <p:pic>
        <p:nvPicPr>
          <p:cNvPr id="1026" name="Picture 2" descr="D:\CAROL\Campanha\2023\slides ppt  169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9" y="2694690"/>
            <a:ext cx="10123488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167</Words>
  <Application>Microsoft Office PowerPoint</Application>
  <PresentationFormat>Personalizar</PresentationFormat>
  <Paragraphs>38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Montserrat Bold</vt:lpstr>
      <vt:lpstr>Kollektif</vt:lpstr>
      <vt:lpstr>Kollektif Bold</vt:lpstr>
      <vt:lpstr>Calibri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ppt  16:9</dc:title>
  <cp:lastModifiedBy>Carolina Franco Esteves</cp:lastModifiedBy>
  <cp:revision>2</cp:revision>
  <dcterms:created xsi:type="dcterms:W3CDTF">2006-08-16T00:00:00Z</dcterms:created>
  <dcterms:modified xsi:type="dcterms:W3CDTF">2023-08-02T14:43:34Z</dcterms:modified>
  <dc:identifier>DAFqNT1VBio</dc:identifier>
</cp:coreProperties>
</file>